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6" r:id="rId3"/>
    <p:sldMasterId id="2147483684" r:id="rId4"/>
    <p:sldMasterId id="2147483702" r:id="rId5"/>
    <p:sldMasterId id="2147483720" r:id="rId6"/>
    <p:sldMasterId id="2147483738" r:id="rId7"/>
    <p:sldMasterId id="2147483756" r:id="rId8"/>
    <p:sldMasterId id="2147483774" r:id="rId9"/>
    <p:sldMasterId id="2147483792" r:id="rId10"/>
    <p:sldMasterId id="2147483810" r:id="rId11"/>
    <p:sldMasterId id="2147483828" r:id="rId12"/>
    <p:sldMasterId id="2147483846" r:id="rId13"/>
    <p:sldMasterId id="2147483864" r:id="rId14"/>
    <p:sldMasterId id="2147483882" r:id="rId15"/>
    <p:sldMasterId id="2147483900" r:id="rId16"/>
    <p:sldMasterId id="2147483918" r:id="rId17"/>
    <p:sldMasterId id="2147483936" r:id="rId18"/>
    <p:sldMasterId id="2147483954" r:id="rId19"/>
    <p:sldMasterId id="2147483972" r:id="rId20"/>
    <p:sldMasterId id="2147483990" r:id="rId21"/>
  </p:sldMasterIdLst>
  <p:notesMasterIdLst>
    <p:notesMasterId r:id="rId23"/>
  </p:notesMasterIdLst>
  <p:handoutMasterIdLst>
    <p:handoutMasterId r:id="rId41"/>
  </p:handoutMasterIdLst>
  <p:sldIdLst>
    <p:sldId id="256" r:id="rId22"/>
    <p:sldId id="345" r:id="rId24"/>
    <p:sldId id="279" r:id="rId25"/>
    <p:sldId id="346" r:id="rId26"/>
    <p:sldId id="296" r:id="rId27"/>
    <p:sldId id="350" r:id="rId28"/>
    <p:sldId id="351" r:id="rId29"/>
    <p:sldId id="365" r:id="rId30"/>
    <p:sldId id="366" r:id="rId31"/>
    <p:sldId id="367" r:id="rId32"/>
    <p:sldId id="298" r:id="rId33"/>
    <p:sldId id="297" r:id="rId34"/>
    <p:sldId id="294" r:id="rId35"/>
    <p:sldId id="348" r:id="rId36"/>
    <p:sldId id="347" r:id="rId37"/>
    <p:sldId id="362" r:id="rId38"/>
    <p:sldId id="363" r:id="rId39"/>
    <p:sldId id="280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345"/>
          </p14:sldIdLst>
        </p14:section>
        <p14:section name="过渡页" id="{255FA83B-1C12-40C6-B414-038CF2130AE8}">
          <p14:sldIdLst>
            <p14:sldId id="279"/>
            <p14:sldId id="346"/>
            <p14:sldId id="296"/>
            <p14:sldId id="350"/>
            <p14:sldId id="351"/>
            <p14:sldId id="365"/>
            <p14:sldId id="366"/>
            <p14:sldId id="367"/>
            <p14:sldId id="298"/>
            <p14:sldId id="297"/>
            <p14:sldId id="294"/>
            <p14:sldId id="348"/>
            <p14:sldId id="347"/>
            <p14:sldId id="362"/>
            <p14:sldId id="363"/>
          </p14:sldIdLst>
        </p14:section>
        <p14:section name="内页" id="{C6D91BFE-80F2-473C-AE71-1EA12DA3CD92}">
          <p14:sldIdLst/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44" userDrawn="1">
          <p15:clr>
            <a:srgbClr val="A4A3A4"/>
          </p15:clr>
        </p15:guide>
        <p15:guide id="3" orient="horz" pos="2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86" d="100"/>
          <a:sy n="86" d="100"/>
        </p:scale>
        <p:origin x="51" y="102"/>
      </p:cViewPr>
      <p:guideLst>
        <p:guide pos="3840"/>
        <p:guide pos="2444"/>
        <p:guide orient="horz" pos="2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5" Type="http://schemas.openxmlformats.org/officeDocument/2006/relationships/tags" Target="tags/tag7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1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7.xml"/><Relationship Id="rId38" Type="http://schemas.openxmlformats.org/officeDocument/2006/relationships/slide" Target="slides/slide16.xml"/><Relationship Id="rId37" Type="http://schemas.openxmlformats.org/officeDocument/2006/relationships/slide" Target="slides/slide15.xml"/><Relationship Id="rId36" Type="http://schemas.openxmlformats.org/officeDocument/2006/relationships/slide" Target="slides/slide14.xml"/><Relationship Id="rId35" Type="http://schemas.openxmlformats.org/officeDocument/2006/relationships/slide" Target="slides/slide13.xml"/><Relationship Id="rId34" Type="http://schemas.openxmlformats.org/officeDocument/2006/relationships/slide" Target="slides/slide12.xml"/><Relationship Id="rId33" Type="http://schemas.openxmlformats.org/officeDocument/2006/relationships/slide" Target="slides/slide11.xml"/><Relationship Id="rId32" Type="http://schemas.openxmlformats.org/officeDocument/2006/relationships/slide" Target="slides/slide10.xml"/><Relationship Id="rId31" Type="http://schemas.openxmlformats.org/officeDocument/2006/relationships/slide" Target="slides/slide9.xml"/><Relationship Id="rId30" Type="http://schemas.openxmlformats.org/officeDocument/2006/relationships/slide" Target="slides/slide8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8" Type="http://schemas.openxmlformats.org/officeDocument/2006/relationships/slide" Target="slides/slide6.xml"/><Relationship Id="rId27" Type="http://schemas.openxmlformats.org/officeDocument/2006/relationships/slide" Target="slides/slide5.xml"/><Relationship Id="rId26" Type="http://schemas.openxmlformats.org/officeDocument/2006/relationships/slide" Target="slides/slide4.xml"/><Relationship Id="rId25" Type="http://schemas.openxmlformats.org/officeDocument/2006/relationships/slide" Target="slides/slide3.xml"/><Relationship Id="rId24" Type="http://schemas.openxmlformats.org/officeDocument/2006/relationships/slide" Target="slides/slide2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  <a:endParaRPr kumimoji="0" lang="zh-CN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9" Type="http://schemas.openxmlformats.org/officeDocument/2006/relationships/theme" Target="../theme/theme1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2.xml"/><Relationship Id="rId19" Type="http://schemas.openxmlformats.org/officeDocument/2006/relationships/theme" Target="../theme/theme11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9" Type="http://schemas.openxmlformats.org/officeDocument/2006/relationships/theme" Target="../theme/theme1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04.xml"/><Relationship Id="rId16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1.xml"/><Relationship Id="rId13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6.xml"/><Relationship Id="rId19" Type="http://schemas.openxmlformats.org/officeDocument/2006/relationships/theme" Target="../theme/theme1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3.xml"/><Relationship Id="rId19" Type="http://schemas.openxmlformats.org/officeDocument/2006/relationships/theme" Target="../theme/theme1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22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7.xml"/><Relationship Id="rId8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42.xml"/><Relationship Id="rId3" Type="http://schemas.openxmlformats.org/officeDocument/2006/relationships/slideLayout" Target="../slideLayouts/slideLayout241.xml"/><Relationship Id="rId2" Type="http://schemas.openxmlformats.org/officeDocument/2006/relationships/slideLayout" Target="../slideLayouts/slideLayout240.xml"/><Relationship Id="rId19" Type="http://schemas.openxmlformats.org/officeDocument/2006/relationships/theme" Target="../theme/theme1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55.xml"/><Relationship Id="rId16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2.xml"/><Relationship Id="rId13" Type="http://schemas.openxmlformats.org/officeDocument/2006/relationships/slideLayout" Target="../slideLayouts/slideLayout251.xml"/><Relationship Id="rId12" Type="http://schemas.openxmlformats.org/officeDocument/2006/relationships/slideLayout" Target="../slideLayouts/slideLayout250.xml"/><Relationship Id="rId11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3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7.xml"/><Relationship Id="rId19" Type="http://schemas.openxmlformats.org/officeDocument/2006/relationships/theme" Target="../theme/theme1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72.xml"/><Relationship Id="rId16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70.xml"/><Relationship Id="rId14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74.xml"/><Relationship Id="rId19" Type="http://schemas.openxmlformats.org/officeDocument/2006/relationships/theme" Target="../theme/theme1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73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8.xml"/><Relationship Id="rId8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295.xml"/><Relationship Id="rId5" Type="http://schemas.openxmlformats.org/officeDocument/2006/relationships/slideLayout" Target="../slideLayouts/slideLayout294.xml"/><Relationship Id="rId4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91.xml"/><Relationship Id="rId19" Type="http://schemas.openxmlformats.org/officeDocument/2006/relationships/theme" Target="../theme/theme1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06.xml"/><Relationship Id="rId16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0.xml"/><Relationship Id="rId10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0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8.xml"/><Relationship Id="rId19" Type="http://schemas.openxmlformats.org/officeDocument/2006/relationships/theme" Target="../theme/theme1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22.xml"/><Relationship Id="rId15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0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2.xml"/><Relationship Id="rId8" Type="http://schemas.openxmlformats.org/officeDocument/2006/relationships/slideLayout" Target="../slideLayouts/slideLayout331.xml"/><Relationship Id="rId7" Type="http://schemas.openxmlformats.org/officeDocument/2006/relationships/slideLayout" Target="../slideLayouts/slideLayout330.xml"/><Relationship Id="rId6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25.xml"/><Relationship Id="rId19" Type="http://schemas.openxmlformats.org/officeDocument/2006/relationships/theme" Target="../theme/theme20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340.xml"/><Relationship Id="rId16" Type="http://schemas.openxmlformats.org/officeDocument/2006/relationships/slideLayout" Target="../slideLayouts/slideLayout339.xml"/><Relationship Id="rId15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37.xml"/><Relationship Id="rId13" Type="http://schemas.openxmlformats.org/officeDocument/2006/relationships/slideLayout" Target="../slideLayouts/slideLayout336.xml"/><Relationship Id="rId12" Type="http://schemas.openxmlformats.org/officeDocument/2006/relationships/slideLayout" Target="../slideLayouts/slideLayout335.xml"/><Relationship Id="rId11" Type="http://schemas.openxmlformats.org/officeDocument/2006/relationships/slideLayout" Target="../slideLayouts/slideLayout334.xml"/><Relationship Id="rId10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3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9" Type="http://schemas.openxmlformats.org/officeDocument/2006/relationships/theme" Target="../theme/theme4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9" Type="http://schemas.openxmlformats.org/officeDocument/2006/relationships/theme" Target="../theme/theme5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4.xml"/><Relationship Id="rId8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9" Type="http://schemas.openxmlformats.org/officeDocument/2006/relationships/theme" Target="../theme/theme7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1.xml"/><Relationship Id="rId19" Type="http://schemas.openxmlformats.org/officeDocument/2006/relationships/theme" Target="../theme/theme8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38.xml"/><Relationship Id="rId19" Type="http://schemas.openxmlformats.org/officeDocument/2006/relationships/theme" Target="../theme/theme9.xml"/><Relationship Id="rId18" Type="http://schemas.openxmlformats.org/officeDocument/2006/relationships/image" Target="../media/image18.png"/><Relationship Id="rId17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8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5.xml"/><Relationship Id="rId4" Type="http://schemas.openxmlformats.org/officeDocument/2006/relationships/image" Target="../media/image32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4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7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80.xml"/><Relationship Id="rId2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8.xml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5.xml"/><Relationship Id="rId2" Type="http://schemas.openxmlformats.org/officeDocument/2006/relationships/image" Target="../media/image26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5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5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SDN</a:t>
            </a:r>
            <a:r>
              <a:rPr lang="zh-CN" altLang="en-US" dirty="0"/>
              <a:t>的卫星网络仿真系统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3331845" y="4407535"/>
            <a:ext cx="5527675" cy="59880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组</a:t>
            </a:r>
            <a:r>
              <a:rPr lang="en-US" altLang="zh-CN" dirty="0"/>
              <a:t> </a:t>
            </a:r>
            <a:r>
              <a:rPr lang="zh-CN" altLang="en-US" dirty="0"/>
              <a:t>王劭</a:t>
            </a:r>
            <a:r>
              <a:rPr lang="en-US" altLang="zh-CN" dirty="0"/>
              <a:t> </a:t>
            </a:r>
            <a:r>
              <a:rPr lang="zh-CN" altLang="en-US" dirty="0"/>
              <a:t>余彦</a:t>
            </a:r>
            <a:r>
              <a:rPr lang="en-US" altLang="zh-CN" dirty="0"/>
              <a:t> </a:t>
            </a:r>
            <a:r>
              <a:rPr lang="zh-CN" altLang="en-US" dirty="0"/>
              <a:t>林彤彦</a:t>
            </a:r>
            <a:r>
              <a:rPr lang="en-US" altLang="zh-CN" dirty="0"/>
              <a:t> </a:t>
            </a:r>
            <a:r>
              <a:rPr lang="zh-CN" altLang="en-US" dirty="0"/>
              <a:t>顾芷瑜</a:t>
            </a:r>
            <a:r>
              <a:rPr lang="en-US" altLang="zh-CN" dirty="0"/>
              <a:t> </a:t>
            </a:r>
            <a:r>
              <a:rPr lang="zh-CN" altLang="en-US" dirty="0"/>
              <a:t>徐培</a:t>
            </a:r>
            <a:r>
              <a:rPr lang="zh-CN" altLang="en-US" dirty="0"/>
              <a:t>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：高可观测</a:t>
            </a:r>
            <a:r>
              <a:rPr lang="zh-CN" altLang="en-US"/>
              <a:t>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603250" y="937895"/>
            <a:ext cx="8253095" cy="706120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b="1"/>
              <a:t>采集仿真系统各个节点的</a:t>
            </a:r>
            <a:r>
              <a:rPr lang="en-US" altLang="zh-CN" b="1"/>
              <a:t>metrics</a:t>
            </a:r>
            <a:r>
              <a:rPr lang="zh-CN" altLang="en-US" b="1"/>
              <a:t>，集成至前端页面展示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3215005"/>
            <a:ext cx="2052320" cy="1992630"/>
          </a:xfrm>
          <a:prstGeom prst="rect">
            <a:avLst/>
          </a:prstGeom>
        </p:spPr>
      </p:pic>
      <p:pic>
        <p:nvPicPr>
          <p:cNvPr id="7" name="图片 6" descr="prometheus-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9515" y="3215005"/>
            <a:ext cx="1979930" cy="19640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05" y="3622040"/>
            <a:ext cx="4862195" cy="114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36450" y="2871461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Project 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Progress</a:t>
            </a:r>
            <a:endParaRPr lang="en-US" altLang="zh-CN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4418" y="2285897"/>
            <a:ext cx="27635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    项目</a:t>
            </a:r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进展</a:t>
            </a:r>
            <a:endParaRPr lang="zh-CN" altLang="en-US" sz="4000" b="1" dirty="0">
              <a:solidFill>
                <a:srgbClr val="C8161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</a:t>
            </a:r>
            <a:r>
              <a:rPr lang="zh-CN" altLang="en-US"/>
              <a:t>进展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13690" y="792480"/>
            <a:ext cx="6950710" cy="5478145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SDN系统部分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完成卫星位置计算模块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完成仿真节点Pod的部署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编写网络插件管理Pod间虚拟链路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实现集中式路由方案的部署</a:t>
            </a:r>
            <a:endParaRPr sz="2000"/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信息采集部分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链路流量与卫星资源采集</a:t>
            </a:r>
            <a:r>
              <a:rPr lang="zh-CN" sz="2000">
                <a:sym typeface="+mn-ea"/>
              </a:rPr>
              <a:t>以及其性能优化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2000">
                <a:sym typeface="+mn-ea"/>
              </a:rPr>
              <a:t>点对点的流量生成启动与关闭</a:t>
            </a:r>
            <a:endParaRPr lang="zh-CN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2000">
                <a:sym typeface="+mn-ea"/>
              </a:rPr>
              <a:t>任务负载模拟程序的启动与关闭</a:t>
            </a:r>
            <a:endParaRPr lang="zh-CN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sz="2000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08675" y="1214755"/>
            <a:ext cx="5915660" cy="4761865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2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拍照部分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数据库构建完成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移动端实时上传位置信息模块完成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判断手机是否达到指定区域模块完成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调用手机和摄像头拍照模块完成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向前端发送照片数据模块完成</a:t>
            </a:r>
            <a:endParaRPr sz="2000"/>
          </a:p>
          <a:p>
            <a:pPr marL="0" indent="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其它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单元测试</a:t>
            </a:r>
            <a:r>
              <a:rPr lang="en-US" altLang="zh-CN" sz="2000"/>
              <a:t>&amp;</a:t>
            </a:r>
            <a:r>
              <a:rPr lang="zh-CN" altLang="en-US" sz="2000"/>
              <a:t>集成测试</a:t>
            </a:r>
            <a:r>
              <a:rPr lang="en-US" altLang="zh-CN" sz="2000"/>
              <a:t>&amp;</a:t>
            </a:r>
            <a:r>
              <a:rPr lang="zh-CN" altLang="en-US" sz="2000"/>
              <a:t>系统</a:t>
            </a:r>
            <a:r>
              <a:rPr lang="zh-CN" altLang="en-US" sz="2000"/>
              <a:t>测试</a:t>
            </a:r>
            <a:endParaRPr lang="zh-CN" altLang="en-US"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/>
              <a:t>相关文档</a:t>
            </a:r>
            <a:r>
              <a:rPr lang="zh-CN" altLang="en-US" sz="2000"/>
              <a:t>编写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8950" y="-6350"/>
            <a:ext cx="1649095" cy="15341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no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38870" y="2285897"/>
            <a:ext cx="35255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    </a:t>
            </a:r>
            <a:r>
              <a:rPr lang="zh-CN" altLang="en-US" sz="44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遇到的问题</a:t>
            </a:r>
            <a:endParaRPr lang="zh-CN" altLang="en-US" sz="44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4730" y="2942556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Problem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s 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遇到的问题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9879965" cy="4851400"/>
          </a:xfrm>
        </p:spPr>
        <p:txBody>
          <a:bodyPr>
            <a:normAutofit lnSpcReduction="20000"/>
          </a:bodyPr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甲方们的需求一直变更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sz="2000"/>
              <a:t>随着节点规模上升，系统初始化和更新时间大大延长，较难满足非功能性需求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2000"/>
              <a:t>现有集群的能力难以支持</a:t>
            </a:r>
            <a:r>
              <a:rPr lang="en-US" altLang="zh-CN" sz="2000"/>
              <a:t>1.5k</a:t>
            </a:r>
            <a:r>
              <a:rPr lang="zh-CN" altLang="en-US" sz="2000"/>
              <a:t>规模仿真网络节点运行</a:t>
            </a:r>
            <a:endParaRPr sz="2000"/>
          </a:p>
          <a:p>
            <a:pPr marL="342900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sz="2000"/>
              <a:t>甲流，开发人员</a:t>
            </a:r>
            <a:r>
              <a:rPr lang="zh-CN" sz="2000"/>
              <a:t>身体受到影响</a:t>
            </a:r>
            <a:endParaRPr 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8950" y="-6350"/>
            <a:ext cx="1649095" cy="15341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no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38870" y="2285897"/>
            <a:ext cx="29667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    </a:t>
            </a:r>
            <a:r>
              <a:rPr lang="zh-CN" altLang="en-US" sz="44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后续</a:t>
            </a:r>
            <a:r>
              <a:rPr lang="zh-CN" altLang="en-US" sz="44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计划</a:t>
            </a:r>
            <a:endParaRPr lang="zh-CN" altLang="en-US" sz="44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24730" y="2942556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lan 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后续</a:t>
            </a:r>
            <a:r>
              <a:rPr lang="zh-CN" altLang="en-US"/>
              <a:t>开发计划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369219" y="1084263"/>
          <a:ext cx="7360920" cy="3808095"/>
        </p:xfrm>
        <a:graphic>
          <a:graphicData uri="http://schemas.openxmlformats.org/drawingml/2006/table">
            <a:tbl>
              <a:tblPr/>
              <a:tblGrid>
                <a:gridCol w="713740"/>
                <a:gridCol w="3370580"/>
                <a:gridCol w="3276600"/>
              </a:tblGrid>
              <a:tr h="3721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宋体" pitchFamily="2" charset="-122"/>
                        </a:rPr>
                        <a:t>No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ea typeface="宋体" pitchFamily="2" charset="-122"/>
                        </a:rPr>
                        <a:t>任务</a:t>
                      </a:r>
                      <a:endParaRPr lang="zh-CN" sz="1600" b="1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latin typeface="Times New Roman" panose="02020603050405020304"/>
                          <a:ea typeface="宋体" pitchFamily="2" charset="-122"/>
                          <a:cs typeface="Times New Roman" panose="02020603050405020304"/>
                        </a:rPr>
                        <a:t>起止日期</a:t>
                      </a:r>
                      <a:endParaRPr lang="zh-CN" sz="1600" b="1">
                        <a:latin typeface="Times New Roman" panose="02020603050405020304"/>
                        <a:ea typeface="宋体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095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1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  <a:sym typeface="+mn-ea"/>
                        </a:rPr>
                        <a:t>支持500用户使用系统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  <a:sym typeface="+mn-ea"/>
                        </a:rPr>
                        <a:t>12.15～12.25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845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2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完成web前端的开发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12.15～12.25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1820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3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增加指定区域数量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12.15～12.25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4855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4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优化系统性能，降低系统初始化/更新时延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12.26～1.5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5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单元测试&amp;集成测试&amp;系统测试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1.6～1.9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7210">
                <a:tc>
                  <a:txBody>
                    <a:bodyPr/>
                    <a:p>
                      <a:pPr indent="266700"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6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 algn="ctr">
                        <a:buNone/>
                      </a:pPr>
                      <a:r>
                        <a:rPr lang="zh-CN" altLang="en-US" sz="1600">
                          <a:ea typeface="宋体" pitchFamily="2" charset="-122"/>
                        </a:rPr>
                        <a:t>验收文档编写</a:t>
                      </a:r>
                      <a:endParaRPr lang="zh-CN" altLang="en-US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/>
                        <a:t>1.10～1.12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风险分析</a:t>
            </a:r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023620" y="1183005"/>
          <a:ext cx="9456420" cy="4350385"/>
        </p:xfrm>
        <a:graphic>
          <a:graphicData uri="http://schemas.openxmlformats.org/drawingml/2006/table">
            <a:tbl>
              <a:tblPr/>
              <a:tblGrid>
                <a:gridCol w="638175"/>
                <a:gridCol w="1805305"/>
                <a:gridCol w="3489325"/>
                <a:gridCol w="3523615"/>
              </a:tblGrid>
              <a:tr h="5257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宋体" pitchFamily="2" charset="-122"/>
                        </a:rPr>
                        <a:t>No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ea typeface="宋体" pitchFamily="2" charset="-122"/>
                        </a:rPr>
                        <a:t>风险名称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1">
                          <a:latin typeface="Times New Roman" panose="02020603050405020304"/>
                          <a:ea typeface="宋体" pitchFamily="2" charset="-122"/>
                          <a:cs typeface="Times New Roman" panose="02020603050405020304"/>
                        </a:rPr>
                        <a:t>说明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/>
                        <a:t>措施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1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需求风险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该项目在部分具体功能上需求比较模糊，尚未明确。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先将明确的需求实现，并规划好新增需求的实现，与甲方进行积极沟通，尽快将需求确定下来。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319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2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组织风险</a:t>
                      </a:r>
                      <a:r>
                        <a:rPr lang="en-US" sz="1600">
                          <a:latin typeface="Times New Roman" panose="02020603050405020304" charset="0"/>
                          <a:cs typeface="宋体" pitchFamily="2" charset="-122"/>
                        </a:rPr>
                        <a:t> </a:t>
                      </a:r>
                      <a:endParaRPr lang="en-US" altLang="en-US" sz="1600">
                        <a:latin typeface="Times New Roman" panose="02020603050405020304" charset="0"/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solidFill>
                            <a:srgbClr val="24292E"/>
                          </a:solidFill>
                          <a:ea typeface="宋体" pitchFamily="2" charset="-122"/>
                        </a:rPr>
                        <a:t>该项目要与外部公司进行对接，以便其提供卫星网络显示前端，然而开发环境的不同、代码能力的差异、对需求的认识偏差等问题导致对接难度大大增加。</a:t>
                      </a:r>
                      <a:endParaRPr lang="zh-CN" sz="1600">
                        <a:solidFill>
                          <a:srgbClr val="24292E"/>
                        </a:solidFill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所有相关服务均提供api接口供对接公司查询与使用，并帮助其完成所写服务的创建和部署，与其交流与沟通，使之能够正确认清功能与需求。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48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3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266700" algn="ctr">
                        <a:buNone/>
                      </a:pPr>
                      <a:r>
                        <a:rPr lang="en-US" altLang="zh-CN" sz="1600">
                          <a:ea typeface="宋体" pitchFamily="2" charset="-122"/>
                        </a:rPr>
                        <a:t>  </a:t>
                      </a:r>
                      <a:r>
                        <a:rPr lang="zh-CN" sz="1600">
                          <a:ea typeface="宋体" pitchFamily="2" charset="-122"/>
                        </a:rPr>
                        <a:t>角色风险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开发人员同时担任测试角色导致部分bug未能及时被发现。</a:t>
                      </a:r>
                      <a:endParaRPr lang="zh-CN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600">
                          <a:ea typeface="宋体" pitchFamily="2" charset="-122"/>
                        </a:rPr>
                        <a:t>每个独立功能开发结束都应该进行相应的单元测试，模块与模块对接时要进行系统测试，争取发现更多的bug并及时解决。</a:t>
                      </a:r>
                      <a:endParaRPr lang="zh-CN" altLang="en-US" sz="1600"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  4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40005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技术风险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>
                          <a:ea typeface="宋体" pitchFamily="2" charset="-122"/>
                        </a:rPr>
                        <a:t>需要对</a:t>
                      </a:r>
                      <a:r>
                        <a:rPr lang="en-US" sz="1600">
                          <a:latin typeface="Times New Roman" panose="02020603050405020304" charset="0"/>
                          <a:cs typeface="宋体" pitchFamily="2" charset="-122"/>
                        </a:rPr>
                        <a:t>docker</a:t>
                      </a:r>
                      <a:r>
                        <a:rPr lang="zh-CN" sz="1600">
                          <a:ea typeface="宋体" pitchFamily="2" charset="-122"/>
                        </a:rPr>
                        <a:t>、</a:t>
                      </a:r>
                      <a:r>
                        <a:rPr lang="en-US" sz="1600">
                          <a:latin typeface="Times New Roman" panose="02020603050405020304" charset="0"/>
                          <a:cs typeface="宋体" pitchFamily="2" charset="-122"/>
                        </a:rPr>
                        <a:t>kubernetes</a:t>
                      </a:r>
                      <a:r>
                        <a:rPr lang="zh-CN" sz="1600">
                          <a:ea typeface="宋体" pitchFamily="2" charset="-122"/>
                        </a:rPr>
                        <a:t>相关内容以及集群操作有一定了解。</a:t>
                      </a:r>
                      <a:endParaRPr lang="zh-CN" altLang="en-US" sz="1600"/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1600">
                          <a:solidFill>
                            <a:srgbClr val="24292E"/>
                          </a:solidFill>
                          <a:ea typeface="宋体" pitchFamily="2" charset="-122"/>
                        </a:rPr>
                        <a:t>需要成员主动学习，认真阅读当前的项目文档，遇到问题可询问其他会的组员解决。</a:t>
                      </a:r>
                      <a:endParaRPr lang="zh-CN" sz="1600">
                        <a:solidFill>
                          <a:srgbClr val="24292E"/>
                        </a:solidFill>
                        <a:ea typeface="宋体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项目内容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遇到的问题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后续计划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项目进展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36450" y="2871461"/>
            <a:ext cx="3200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Project </a:t>
            </a:r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Content 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74418" y="228589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项目</a:t>
            </a:r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</a:rPr>
              <a:t>内容</a:t>
            </a:r>
            <a:endParaRPr lang="zh-CN" altLang="en-US" sz="4000" b="1" dirty="0">
              <a:solidFill>
                <a:srgbClr val="C8161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项目内容</a:t>
            </a:r>
            <a:r>
              <a:rPr lang="en-US" altLang="zh-CN"/>
              <a:t>:</a:t>
            </a:r>
            <a:r>
              <a:rPr lang="zh-CN" altLang="en-US"/>
              <a:t>总体架构</a:t>
            </a:r>
            <a:endParaRPr lang="zh-CN" altLang="en-US"/>
          </a:p>
        </p:txBody>
      </p:sp>
      <p:pic>
        <p:nvPicPr>
          <p:cNvPr id="7" name="图片 7" descr="implementation_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64385" y="738505"/>
            <a:ext cx="8169910" cy="5452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项目内容</a:t>
            </a:r>
            <a:r>
              <a:rPr lang="en-US" altLang="zh-CN"/>
              <a:t>:</a:t>
            </a:r>
            <a:r>
              <a:rPr lang="zh-CN" altLang="en-US"/>
              <a:t>SDN系统部分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5551805" cy="4652645"/>
          </a:xfrm>
        </p:spPr>
        <p:txBody>
          <a:bodyPr/>
          <a:p>
            <a:pPr marL="0" indent="0">
              <a:buNone/>
            </a:pPr>
            <a:r>
              <a:rPr lang="zh-CN" altLang="en-US" sz="2000" b="1"/>
              <a:t>SDN系统</a:t>
            </a:r>
            <a:r>
              <a:rPr lang="zh-CN" altLang="en-US" sz="2000" b="1"/>
              <a:t>部分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Pod为最小仿真单元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使用kubedtn网络插件管理Pod间虚拟链路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每个Pod中有一个Sidercar Container来管理路由信息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Location Module计算卫星实时的位置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Computing Module根据位置信息计算出Pod、Toplogy、Route信息，并将其传入各自的Controller中执行相关的逻辑，随后部署到K8s集群中</a:t>
            </a:r>
            <a:endParaRPr sz="2000"/>
          </a:p>
        </p:txBody>
      </p:sp>
      <p:pic>
        <p:nvPicPr>
          <p:cNvPr id="6" name="图片 1" descr="system_desig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635" y="1012825"/>
            <a:ext cx="5335270" cy="501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项目内容</a:t>
            </a:r>
            <a:r>
              <a:rPr lang="en-US" altLang="zh-CN"/>
              <a:t>:</a:t>
            </a:r>
            <a:r>
              <a:rPr lang="zh-CN" altLang="en-US">
                <a:sym typeface="+mn-ea"/>
              </a:rPr>
              <a:t>信息采集</a:t>
            </a:r>
            <a:r>
              <a:rPr lang="zh-CN" altLang="en-US"/>
              <a:t>部分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5551805" cy="4652645"/>
          </a:xfrm>
        </p:spPr>
        <p:txBody>
          <a:bodyPr/>
          <a:p>
            <a:pPr marL="0" indent="0">
              <a:buNone/>
            </a:pPr>
            <a:r>
              <a:rPr lang="zh-CN" altLang="en-US" sz="2000" b="1"/>
              <a:t>信息采集部分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每个卫星的资源消耗采集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每个卫星的网络连接数据采集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000"/>
              <a:t>点对点</a:t>
            </a:r>
            <a:r>
              <a:rPr sz="2000"/>
              <a:t>的流量生成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卫星上的负载模拟</a:t>
            </a:r>
            <a:endParaRPr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085" y="1783715"/>
            <a:ext cx="5874385" cy="3290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项目内容</a:t>
            </a:r>
            <a:r>
              <a:rPr lang="en-US" altLang="zh-CN"/>
              <a:t>:</a:t>
            </a:r>
            <a:r>
              <a:rPr lang="zh-CN" altLang="en-US">
                <a:sym typeface="+mn-ea"/>
              </a:rPr>
              <a:t>拍照上传</a:t>
            </a:r>
            <a:r>
              <a:rPr lang="zh-CN" altLang="en-US"/>
              <a:t>部分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34415"/>
            <a:ext cx="6272530" cy="4652645"/>
          </a:xfrm>
        </p:spPr>
        <p:txBody>
          <a:bodyPr/>
          <a:p>
            <a:pPr marL="0" indent="0">
              <a:buNone/>
            </a:pPr>
            <a:r>
              <a:rPr lang="zh-CN" altLang="en-US" sz="2000" b="1"/>
              <a:t>拍照上传部分</a:t>
            </a:r>
            <a:endParaRPr lang="zh-CN" alt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app端：通过点击按钮每隔5秒向后端传送经纬度</a:t>
            </a:r>
            <a:endParaRPr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/>
              <a:t>web端：展示后端通过相机拍摄的照片及经纬度</a:t>
            </a:r>
            <a:endParaRPr sz="2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66840" y="825500"/>
            <a:ext cx="5460365" cy="540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735" y="85725"/>
            <a:ext cx="7700645" cy="539115"/>
          </a:xfrm>
        </p:spPr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：解决大规模</a:t>
            </a:r>
            <a:r>
              <a:rPr lang="zh-CN" altLang="en-US"/>
              <a:t>网络仿真时间过长</a:t>
            </a:r>
            <a:r>
              <a:rPr lang="zh-CN" altLang="en-US"/>
              <a:t>问题</a:t>
            </a:r>
            <a:endParaRPr lang="zh-CN" altLang="en-US"/>
          </a:p>
        </p:txBody>
      </p:sp>
      <p:pic>
        <p:nvPicPr>
          <p:cNvPr id="6" name="图片 5" descr="截屏2023-10-11 18.45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1553210"/>
            <a:ext cx="11212195" cy="428815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14680" y="1034415"/>
            <a:ext cx="4495800" cy="662305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使用容器技术和容器编排</a:t>
            </a:r>
            <a:r>
              <a:rPr lang="zh-CN" altLang="en-US" b="1"/>
              <a:t>技术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：新的仿真</a:t>
            </a:r>
            <a:r>
              <a:rPr lang="zh-CN" altLang="en-US"/>
              <a:t>思路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68" y="1908200"/>
            <a:ext cx="11482645" cy="418575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614680" y="1034415"/>
            <a:ext cx="7811135" cy="64071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b="1"/>
              <a:t>容器化的单卫星虚拟化方案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ABLE_ENDDRAG_ORIGIN_RECT" val="744*342"/>
  <p:tag name="TABLE_ENDDRAG_RECT" val="80*93*744*342"/>
</p:tagLst>
</file>

<file path=ppt/tags/tag7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commondata" val="eyJoZGlkIjoiMGM2YzVjMjA0MjQwZjAwNDFmYjE3NDc0NDFjYTA3OTYifQ==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1404</Words>
  <Application>WPS 演示</Application>
  <PresentationFormat>宽屏</PresentationFormat>
  <Paragraphs>202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20</vt:i4>
      </vt:variant>
      <vt:variant>
        <vt:lpstr>幻灯片标题</vt:lpstr>
      </vt:variant>
      <vt:variant>
        <vt:i4>18</vt:i4>
      </vt:variant>
    </vt:vector>
  </HeadingPairs>
  <TitlesOfParts>
    <vt:vector size="55" baseType="lpstr">
      <vt:lpstr>Arial</vt:lpstr>
      <vt:lpstr>宋体</vt:lpstr>
      <vt:lpstr>Wingdings</vt:lpstr>
      <vt:lpstr>Arial</vt:lpstr>
      <vt:lpstr>微软雅黑</vt:lpstr>
      <vt:lpstr>Times New Roman</vt:lpstr>
      <vt:lpstr>汉仪书宋二KW</vt:lpstr>
      <vt:lpstr>Times New Roman</vt:lpstr>
      <vt:lpstr>HarmonyOS Sans SC Black</vt:lpstr>
      <vt:lpstr>苹方-简</vt:lpstr>
      <vt:lpstr>Segoe UI</vt:lpstr>
      <vt:lpstr>HarmonyOS Sans SC Light</vt:lpstr>
      <vt:lpstr>汉仪旗黑</vt:lpstr>
      <vt:lpstr>宋体</vt:lpstr>
      <vt:lpstr>Arial Unicode MS</vt:lpstr>
      <vt:lpstr>等线</vt:lpstr>
      <vt:lpstr>汉仪中等线KW</vt:lpstr>
      <vt:lpstr>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19_自定义设计方案</vt:lpstr>
      <vt:lpstr>基于SDN的卫星网络仿真系统</vt:lpstr>
      <vt:lpstr>PowerPoint 演示文稿</vt:lpstr>
      <vt:lpstr>PowerPoint 演示文稿</vt:lpstr>
      <vt:lpstr>项目内容:总体架构</vt:lpstr>
      <vt:lpstr>项目内容:SDN系统部分</vt:lpstr>
      <vt:lpstr>项目内容:信息采集部分</vt:lpstr>
      <vt:lpstr>项目内容:拍照上传部分</vt:lpstr>
      <vt:lpstr>创新点1：解决大规模网络仿真时间过长问题</vt:lpstr>
      <vt:lpstr>创新点2：新的仿真思路</vt:lpstr>
      <vt:lpstr>创新点3：高可观测性</vt:lpstr>
      <vt:lpstr>PowerPoint 演示文稿</vt:lpstr>
      <vt:lpstr>项目进展</vt:lpstr>
      <vt:lpstr>PowerPoint 演示文稿</vt:lpstr>
      <vt:lpstr>遇到的问题</vt:lpstr>
      <vt:lpstr>PowerPoint 演示文稿</vt:lpstr>
      <vt:lpstr>后续开发计划</vt:lpstr>
      <vt:lpstr>风险分析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基于SDN的卫星网络仿真系统</dc:title>
  <dc:creator>李一</dc:creator>
  <cp:category>work report</cp:category>
  <cp:lastModifiedBy>王劭</cp:lastModifiedBy>
  <cp:revision>33</cp:revision>
  <cp:lastPrinted>2023-12-15T11:43:51Z</cp:lastPrinted>
  <dcterms:created xsi:type="dcterms:W3CDTF">2023-12-15T11:43:51Z</dcterms:created>
  <dcterms:modified xsi:type="dcterms:W3CDTF">2023-12-15T11:43:51Z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/>
  </property>
  <property fmtid="{D5CDD505-2E9C-101B-9397-08002B2CF9AE}" pid="4" name="KSOProductBuildVer">
    <vt:lpwstr>2052-6.0.2.8225</vt:lpwstr>
  </property>
</Properties>
</file>